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  <p:sldMasterId id="214748365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y="6858000" cx="12192000"/>
  <p:notesSz cx="6858000" cy="9144000"/>
  <p:embeddedFontLst>
    <p:embeddedFont>
      <p:font typeface="Open Sans SemiBold"/>
      <p:regular r:id="rId26"/>
      <p:bold r:id="rId27"/>
      <p:italic r:id="rId28"/>
      <p:boldItalic r:id="rId29"/>
    </p:embeddedFon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4" roundtripDataSignature="AMtx7miz64SmFe1aHaQuxuWY9bfqO4SZ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CC8E072-BBD3-4662-AE29-71D6633D48D6}">
  <a:tblStyle styleId="{CCC8E072-BBD3-4662-AE29-71D6633D48D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FE7E7"/>
          </a:solidFill>
        </a:fill>
      </a:tcStyle>
    </a:wholeTbl>
    <a:band1H>
      <a:tcTxStyle/>
      <a:tcStyle>
        <a:fill>
          <a:solidFill>
            <a:srgbClr val="DECCCC"/>
          </a:solidFill>
        </a:fill>
      </a:tcStyle>
    </a:band1H>
    <a:band2H>
      <a:tcTxStyle/>
    </a:band2H>
    <a:band1V>
      <a:tcTxStyle/>
      <a:tcStyle>
        <a:fill>
          <a:solidFill>
            <a:srgbClr val="DECC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36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OpenSansSemiBold-regular.fntdata"/><Relationship Id="rId25" Type="http://schemas.openxmlformats.org/officeDocument/2006/relationships/slide" Target="slides/slide18.xml"/><Relationship Id="rId28" Type="http://schemas.openxmlformats.org/officeDocument/2006/relationships/font" Target="fonts/OpenSansSemiBold-italic.fntdata"/><Relationship Id="rId27" Type="http://schemas.openxmlformats.org/officeDocument/2006/relationships/font" Target="fonts/OpenSansSemiBold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OpenSansSemiBold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4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3.xml"/><Relationship Id="rId32" Type="http://schemas.openxmlformats.org/officeDocument/2006/relationships/font" Target="fonts/OpenSans-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34" Type="http://customschemas.google.com/relationships/presentationmetadata" Target="meta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ea2a1881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gdea2a1881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b14018b2f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eb14018b2f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geb14018b2f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e8f132569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de8f132569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ocado 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/>
          <p:nvPr/>
        </p:nvSpPr>
        <p:spPr>
          <a:xfrm>
            <a:off x="4325189" y="0"/>
            <a:ext cx="3763169" cy="6868127"/>
          </a:xfrm>
          <a:prstGeom prst="parallelogram">
            <a:avLst>
              <a:gd fmla="val 80927" name="adj"/>
            </a:avLst>
          </a:prstGeom>
          <a:solidFill>
            <a:schemeClr val="accent1"/>
          </a:solidFill>
          <a:ln cap="flat" cmpd="sng" w="12700">
            <a:solidFill>
              <a:srgbClr val="71202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" name="Google Shape;17;p24"/>
          <p:cNvSpPr txBox="1"/>
          <p:nvPr>
            <p:ph type="ctrTitle"/>
          </p:nvPr>
        </p:nvSpPr>
        <p:spPr>
          <a:xfrm>
            <a:off x="191311" y="1041400"/>
            <a:ext cx="6131668" cy="2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Open Sans SemiBold"/>
              <a:buNone/>
              <a:defRPr sz="4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4"/>
          <p:cNvSpPr txBox="1"/>
          <p:nvPr>
            <p:ph idx="1" type="subTitle"/>
          </p:nvPr>
        </p:nvSpPr>
        <p:spPr>
          <a:xfrm>
            <a:off x="191311" y="3429000"/>
            <a:ext cx="6131668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24"/>
          <p:cNvSpPr/>
          <p:nvPr/>
        </p:nvSpPr>
        <p:spPr>
          <a:xfrm>
            <a:off x="4595585" y="0"/>
            <a:ext cx="7596415" cy="6868127"/>
          </a:xfrm>
          <a:custGeom>
            <a:rect b="b" l="l" r="r" t="t"/>
            <a:pathLst>
              <a:path extrusionOk="0" h="6868127" w="7596415">
                <a:moveTo>
                  <a:pt x="3036142" y="0"/>
                </a:moveTo>
                <a:lnTo>
                  <a:pt x="4012354" y="0"/>
                </a:lnTo>
                <a:lnTo>
                  <a:pt x="4065644" y="0"/>
                </a:lnTo>
                <a:lnTo>
                  <a:pt x="4201037" y="0"/>
                </a:lnTo>
                <a:lnTo>
                  <a:pt x="5041857" y="0"/>
                </a:lnTo>
                <a:lnTo>
                  <a:pt x="5169741" y="0"/>
                </a:lnTo>
                <a:lnTo>
                  <a:pt x="5177249" y="0"/>
                </a:lnTo>
                <a:lnTo>
                  <a:pt x="5230539" y="0"/>
                </a:lnTo>
                <a:lnTo>
                  <a:pt x="6145954" y="0"/>
                </a:lnTo>
                <a:lnTo>
                  <a:pt x="6199244" y="0"/>
                </a:lnTo>
                <a:lnTo>
                  <a:pt x="6206752" y="0"/>
                </a:lnTo>
                <a:lnTo>
                  <a:pt x="6334637" y="0"/>
                </a:lnTo>
                <a:lnTo>
                  <a:pt x="7175457" y="0"/>
                </a:lnTo>
                <a:lnTo>
                  <a:pt x="7310849" y="0"/>
                </a:lnTo>
                <a:lnTo>
                  <a:pt x="7364139" y="0"/>
                </a:lnTo>
                <a:lnTo>
                  <a:pt x="7596415" y="0"/>
                </a:lnTo>
                <a:lnTo>
                  <a:pt x="7596415" y="1682878"/>
                </a:lnTo>
                <a:lnTo>
                  <a:pt x="5304211" y="6868127"/>
                </a:lnTo>
                <a:lnTo>
                  <a:pt x="4327998" y="6868127"/>
                </a:lnTo>
                <a:lnTo>
                  <a:pt x="4274708" y="6868127"/>
                </a:lnTo>
                <a:lnTo>
                  <a:pt x="4139315" y="6868127"/>
                </a:lnTo>
                <a:lnTo>
                  <a:pt x="3298497" y="6868127"/>
                </a:lnTo>
                <a:lnTo>
                  <a:pt x="3170611" y="6868127"/>
                </a:lnTo>
                <a:lnTo>
                  <a:pt x="3163104" y="6868127"/>
                </a:lnTo>
                <a:lnTo>
                  <a:pt x="3109813" y="6868127"/>
                </a:lnTo>
                <a:lnTo>
                  <a:pt x="2194398" y="6868127"/>
                </a:lnTo>
                <a:lnTo>
                  <a:pt x="2141108" y="6868127"/>
                </a:lnTo>
                <a:lnTo>
                  <a:pt x="2133600" y="6868127"/>
                </a:lnTo>
                <a:lnTo>
                  <a:pt x="2005716" y="6868127"/>
                </a:lnTo>
                <a:lnTo>
                  <a:pt x="1164895" y="6868127"/>
                </a:lnTo>
                <a:lnTo>
                  <a:pt x="1029503" y="6868127"/>
                </a:lnTo>
                <a:lnTo>
                  <a:pt x="976213" y="6868127"/>
                </a:lnTo>
                <a:lnTo>
                  <a:pt x="0" y="6868127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-5384800" sx="100000" ty="-124460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" name="Google Shape;23;p24"/>
          <p:cNvSpPr/>
          <p:nvPr/>
        </p:nvSpPr>
        <p:spPr>
          <a:xfrm>
            <a:off x="4583793" y="0"/>
            <a:ext cx="7596415" cy="6868127"/>
          </a:xfrm>
          <a:custGeom>
            <a:rect b="b" l="l" r="r" t="t"/>
            <a:pathLst>
              <a:path extrusionOk="0" h="6868127" w="7596415">
                <a:moveTo>
                  <a:pt x="3036142" y="0"/>
                </a:moveTo>
                <a:lnTo>
                  <a:pt x="4012354" y="0"/>
                </a:lnTo>
                <a:lnTo>
                  <a:pt x="4065644" y="0"/>
                </a:lnTo>
                <a:lnTo>
                  <a:pt x="4201037" y="0"/>
                </a:lnTo>
                <a:lnTo>
                  <a:pt x="5041857" y="0"/>
                </a:lnTo>
                <a:lnTo>
                  <a:pt x="5169741" y="0"/>
                </a:lnTo>
                <a:lnTo>
                  <a:pt x="5177249" y="0"/>
                </a:lnTo>
                <a:lnTo>
                  <a:pt x="5230539" y="0"/>
                </a:lnTo>
                <a:lnTo>
                  <a:pt x="6145954" y="0"/>
                </a:lnTo>
                <a:lnTo>
                  <a:pt x="6199244" y="0"/>
                </a:lnTo>
                <a:lnTo>
                  <a:pt x="6206752" y="0"/>
                </a:lnTo>
                <a:lnTo>
                  <a:pt x="6334637" y="0"/>
                </a:lnTo>
                <a:lnTo>
                  <a:pt x="7175457" y="0"/>
                </a:lnTo>
                <a:lnTo>
                  <a:pt x="7310849" y="0"/>
                </a:lnTo>
                <a:lnTo>
                  <a:pt x="7364139" y="0"/>
                </a:lnTo>
                <a:lnTo>
                  <a:pt x="7596415" y="0"/>
                </a:lnTo>
                <a:lnTo>
                  <a:pt x="7596415" y="1682878"/>
                </a:lnTo>
                <a:lnTo>
                  <a:pt x="5304211" y="6868127"/>
                </a:lnTo>
                <a:lnTo>
                  <a:pt x="4327998" y="6868127"/>
                </a:lnTo>
                <a:lnTo>
                  <a:pt x="4274708" y="6868127"/>
                </a:lnTo>
                <a:lnTo>
                  <a:pt x="4139315" y="6868127"/>
                </a:lnTo>
                <a:lnTo>
                  <a:pt x="3298497" y="6868127"/>
                </a:lnTo>
                <a:lnTo>
                  <a:pt x="3170611" y="6868127"/>
                </a:lnTo>
                <a:lnTo>
                  <a:pt x="3163104" y="6868127"/>
                </a:lnTo>
                <a:lnTo>
                  <a:pt x="3109813" y="6868127"/>
                </a:lnTo>
                <a:lnTo>
                  <a:pt x="2194398" y="6868127"/>
                </a:lnTo>
                <a:lnTo>
                  <a:pt x="2141108" y="6868127"/>
                </a:lnTo>
                <a:lnTo>
                  <a:pt x="2133600" y="6868127"/>
                </a:lnTo>
                <a:lnTo>
                  <a:pt x="2005716" y="6868127"/>
                </a:lnTo>
                <a:lnTo>
                  <a:pt x="1164895" y="6868127"/>
                </a:lnTo>
                <a:lnTo>
                  <a:pt x="1029503" y="6868127"/>
                </a:lnTo>
                <a:lnTo>
                  <a:pt x="976213" y="6868127"/>
                </a:lnTo>
                <a:lnTo>
                  <a:pt x="0" y="6868127"/>
                </a:lnTo>
                <a:close/>
              </a:path>
            </a:pathLst>
          </a:custGeom>
          <a:solidFill>
            <a:schemeClr val="dk1">
              <a:alpha val="3686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" name="Google Shape;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7500" y="5533500"/>
            <a:ext cx="1248302" cy="1248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5" name="Google Shape;85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7" name="Google Shape;37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4" name="Google Shape;44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 Semi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9" name="Google Shape;49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0" name="Google Shape;50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3"/>
          <p:cNvSpPr txBox="1"/>
          <p:nvPr>
            <p:ph idx="12" type="sldNum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gonal Title Slide">
  <p:cSld name="Diagonal Title Slid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 Semi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5" name="Google Shape;55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6" name="Google Shape;56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4"/>
          <p:cNvSpPr txBox="1"/>
          <p:nvPr>
            <p:ph idx="12" type="sldNum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 Semi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1" name="Google Shape;6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6" name="Google Shape;66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 Semi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3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3" name="Google Shape;73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9" name="Google Shape;79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  <a:defRPr b="0" i="0" sz="44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  <a:defRPr b="0" i="0" sz="44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8" name="Google Shape;2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9" name="Google Shape;29;p2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25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71202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" name="Google Shape;31;p25"/>
          <p:cNvSpPr/>
          <p:nvPr/>
        </p:nvSpPr>
        <p:spPr>
          <a:xfrm>
            <a:off x="-29183" y="0"/>
            <a:ext cx="155643" cy="6858000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rgbClr val="A7AAA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" name="Google Shape;32;p25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10846900" y="5512900"/>
            <a:ext cx="1268900" cy="12689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ea2a18814_0_0"/>
          <p:cNvSpPr txBox="1"/>
          <p:nvPr>
            <p:ph type="ctrTitle"/>
          </p:nvPr>
        </p:nvSpPr>
        <p:spPr>
          <a:xfrm>
            <a:off x="191311" y="1041400"/>
            <a:ext cx="61317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533E"/>
              </a:buClr>
              <a:buSzPts val="4000"/>
              <a:buFont typeface="Open Sans SemiBold"/>
              <a:buNone/>
            </a:pPr>
            <a:r>
              <a:rPr b="1" lang="en-US" sz="4200">
                <a:solidFill>
                  <a:srgbClr val="58533E"/>
                </a:solidFill>
              </a:rPr>
              <a:t>USIRG</a:t>
            </a:r>
            <a:br>
              <a:rPr b="1" lang="en-US" sz="4200">
                <a:solidFill>
                  <a:srgbClr val="58533E"/>
                </a:solidFill>
              </a:rPr>
            </a:br>
            <a:r>
              <a:rPr b="1" lang="en-US" sz="4200">
                <a:solidFill>
                  <a:srgbClr val="58533E"/>
                </a:solidFill>
              </a:rPr>
              <a:t>IDDSI Language Usage</a:t>
            </a:r>
            <a:endParaRPr b="1" sz="4200">
              <a:solidFill>
                <a:srgbClr val="58533E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533E"/>
              </a:buClr>
              <a:buSzPts val="4000"/>
              <a:buFont typeface="Open Sans SemiBold"/>
              <a:buNone/>
            </a:pPr>
            <a:r>
              <a:rPr b="1" lang="en-US" sz="4200">
                <a:solidFill>
                  <a:srgbClr val="58533E"/>
                </a:solidFill>
              </a:rPr>
              <a:t>Best Practices</a:t>
            </a:r>
            <a:endParaRPr sz="4200"/>
          </a:p>
        </p:txBody>
      </p:sp>
      <p:sp>
        <p:nvSpPr>
          <p:cNvPr id="92" name="Google Shape;92;gdea2a18814_0_0"/>
          <p:cNvSpPr txBox="1"/>
          <p:nvPr>
            <p:ph idx="1" type="subTitle"/>
          </p:nvPr>
        </p:nvSpPr>
        <p:spPr>
          <a:xfrm>
            <a:off x="121881" y="5677975"/>
            <a:ext cx="2849100" cy="105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Official slide deck of USIRG. Please do not alter or edit.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 txBox="1"/>
          <p:nvPr>
            <p:ph type="title"/>
          </p:nvPr>
        </p:nvSpPr>
        <p:spPr>
          <a:xfrm>
            <a:off x="345688" y="375758"/>
            <a:ext cx="118463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SemiBold"/>
              <a:buNone/>
            </a:pPr>
            <a:r>
              <a:rPr b="1" lang="en-US" sz="4000"/>
              <a:t>Character Count and Limits for Dual Terminology </a:t>
            </a:r>
            <a:br>
              <a:rPr b="1" lang="en-US" sz="4400"/>
            </a:br>
            <a:r>
              <a:rPr b="1" lang="en-US" sz="3600"/>
              <a:t>(IDDSI and NDD during Transitional period)</a:t>
            </a:r>
            <a:endParaRPr sz="3600"/>
          </a:p>
        </p:txBody>
      </p:sp>
      <p:graphicFrame>
        <p:nvGraphicFramePr>
          <p:cNvPr id="172" name="Google Shape;172;p17"/>
          <p:cNvGraphicFramePr/>
          <p:nvPr/>
        </p:nvGraphicFramePr>
        <p:xfrm>
          <a:off x="1689510" y="158997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{CCC8E072-BBD3-4662-AE29-71D6633D48D6}</a:tableStyleId>
              </a:tblPr>
              <a:tblGrid>
                <a:gridCol w="4406500"/>
                <a:gridCol w="4406500"/>
              </a:tblGrid>
              <a:tr h="3827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Term-Level-NND, character count range (12-45)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</a:tr>
              <a:tr h="294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Thin Level 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4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Slightly Thick Level 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4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Mildly Thick Level 2/Nectar Thick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4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Moderately Thick Level 3/Honey Thick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4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Liquidized Level 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4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Extremely Thick Level 4/Pudding Thick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4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Pureed Level 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4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Minced &amp; Moist Level 5/Mech Soft Ground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39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4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Minced &amp; Moist Level 5/Mechanical Altered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4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Soft &amp; Bite Size Level 6/Mech Soft Chopped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4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Soft &amp; Bite Sized Level 6/Mechanical Advanced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5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Easy to Chew Level 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4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Regular Level 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15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 txBox="1"/>
          <p:nvPr>
            <p:ph type="title"/>
          </p:nvPr>
        </p:nvSpPr>
        <p:spPr>
          <a:xfrm>
            <a:off x="636182" y="375758"/>
            <a:ext cx="11155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b="1" lang="en-US" sz="3600"/>
              <a:t>Character Count and Limits</a:t>
            </a:r>
            <a:endParaRPr sz="3600"/>
          </a:p>
        </p:txBody>
      </p:sp>
      <p:graphicFrame>
        <p:nvGraphicFramePr>
          <p:cNvPr id="178" name="Google Shape;178;p18"/>
          <p:cNvGraphicFramePr/>
          <p:nvPr/>
        </p:nvGraphicFramePr>
        <p:xfrm>
          <a:off x="1823883" y="14767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{CCC8E072-BBD3-4662-AE29-71D6633D48D6}</a:tableStyleId>
              </a:tblPr>
              <a:tblGrid>
                <a:gridCol w="4272125"/>
                <a:gridCol w="4272125"/>
              </a:tblGrid>
              <a:tr h="3852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Term – Level (with dash and space), character count range (12-25)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</a:tr>
              <a:tr h="360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Thin – Level 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0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Slightly Thick – Level 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0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Mildly Thick – Level 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0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Moderately Thick – Level 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0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Liquidized – Level 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0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Extremely Thick – Level 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0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Pureed – Level 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0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Minced &amp; Moist – Level 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0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Soft &amp; Bite Sized – Level 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0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Easy to Chew – Level 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0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Regular – Level 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17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/>
          <p:nvPr>
            <p:ph type="title"/>
          </p:nvPr>
        </p:nvSpPr>
        <p:spPr>
          <a:xfrm>
            <a:off x="345688" y="375758"/>
            <a:ext cx="118463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SemiBold"/>
              <a:buNone/>
            </a:pPr>
            <a:r>
              <a:rPr b="1" lang="en-US" sz="4000"/>
              <a:t>Character Count and Limits for Dual Terminology </a:t>
            </a:r>
            <a:br>
              <a:rPr b="1" lang="en-US" sz="4400"/>
            </a:br>
            <a:r>
              <a:rPr b="1" lang="en-US" sz="3600"/>
              <a:t>(IDDSI and NDD during Transitional period)</a:t>
            </a:r>
            <a:endParaRPr sz="3600"/>
          </a:p>
        </p:txBody>
      </p:sp>
      <p:graphicFrame>
        <p:nvGraphicFramePr>
          <p:cNvPr id="184" name="Google Shape;184;p19"/>
          <p:cNvGraphicFramePr/>
          <p:nvPr/>
        </p:nvGraphicFramePr>
        <p:xfrm>
          <a:off x="1795167" y="15836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{CCC8E072-BBD3-4662-AE29-71D6633D48D6}</a:tableStyleId>
              </a:tblPr>
              <a:tblGrid>
                <a:gridCol w="4473675"/>
                <a:gridCol w="4473675"/>
              </a:tblGrid>
              <a:tr h="3523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Term – (with dash and space) Level ND, character count range (14-47)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</a:tr>
              <a:tr h="29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Thin – Level 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Slightly Thick – Level 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Mildly Thick – Level 2/Nectar Thick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Moderately Thick – Level 3/Honey Thick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Liquidized – Level 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Extremely Thick – Level 4/Pudding Thick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39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Pureed – Level 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Minced &amp; Moist – Level 5/Mech Soft Ground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Minced &amp; Moist – Level 5/Mechanical Altered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Soft &amp; Bite Sized – Level 6/Mech Soft Chopped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Soft &amp; Bite Sized – Level 6/Mechanical Advanced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Easy to Chew – Level 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Regular – Level 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17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"/>
          <p:cNvSpPr txBox="1"/>
          <p:nvPr>
            <p:ph type="title"/>
          </p:nvPr>
        </p:nvSpPr>
        <p:spPr>
          <a:xfrm>
            <a:off x="636182" y="375758"/>
            <a:ext cx="11155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b="1" lang="en-US" sz="3600"/>
              <a:t>Character Count and Limits</a:t>
            </a:r>
            <a:endParaRPr sz="3600"/>
          </a:p>
        </p:txBody>
      </p:sp>
      <p:graphicFrame>
        <p:nvGraphicFramePr>
          <p:cNvPr id="190" name="Google Shape;190;p20"/>
          <p:cNvGraphicFramePr/>
          <p:nvPr/>
        </p:nvGraphicFramePr>
        <p:xfrm>
          <a:off x="1614949" y="170126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{CCC8E072-BBD3-4662-AE29-71D6633D48D6}</a:tableStyleId>
              </a:tblPr>
              <a:tblGrid>
                <a:gridCol w="4212375"/>
                <a:gridCol w="4774700"/>
              </a:tblGrid>
              <a:tr h="3825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Term – Level (with parenthesis and no space), character count range (13-26)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</a:tr>
              <a:tr h="339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Thin(Level 0)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39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Slightly Thick(Level 1)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39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Mildly Thick(Level 2)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39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Moderately Thick(Level 3)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39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Liquidized(Level 3)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19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39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Extremely Thick(Level 4)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39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Pureed(Level 4)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39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Minced &amp; Moist(Level 5)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39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Soft &amp; Bite Sized(Level 6)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39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Easy to Chew(Level 7)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39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Regular(Level 7)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16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 txBox="1"/>
          <p:nvPr>
            <p:ph type="title"/>
          </p:nvPr>
        </p:nvSpPr>
        <p:spPr>
          <a:xfrm>
            <a:off x="345688" y="375758"/>
            <a:ext cx="118463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SemiBold"/>
              <a:buNone/>
            </a:pPr>
            <a:r>
              <a:rPr b="1" lang="en-US" sz="4000"/>
              <a:t>Character Count and Limits for Dual Terminology </a:t>
            </a:r>
            <a:br>
              <a:rPr b="1" lang="en-US" sz="4000"/>
            </a:br>
            <a:r>
              <a:rPr b="1" lang="en-US" sz="3600"/>
              <a:t>(IDDSI and NDD during Transitional period)</a:t>
            </a:r>
            <a:endParaRPr sz="3600"/>
          </a:p>
        </p:txBody>
      </p:sp>
      <p:graphicFrame>
        <p:nvGraphicFramePr>
          <p:cNvPr id="196" name="Google Shape;196;p21"/>
          <p:cNvGraphicFramePr/>
          <p:nvPr/>
        </p:nvGraphicFramePr>
        <p:xfrm>
          <a:off x="980579" y="17013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{CCC8E072-BBD3-4662-AE29-71D6633D48D6}</a:tableStyleId>
              </a:tblPr>
              <a:tblGrid>
                <a:gridCol w="4907500"/>
                <a:gridCol w="4907500"/>
              </a:tblGrid>
              <a:tr h="3668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Term-Level (in parenthesis, and no space) – NND (with no space), character count range (13-46)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Thin(Level 0)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Slightly Thick(Level 1)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Mildly Thick(Level 2)/Nectar Thick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Moderately Thick(Level 3)/Honey Thick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Liquidized(Level 3)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19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Extremely Thick(Level 4)/Pudding Thick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Pureed(Level 4)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Minced &amp; Moist(Level 5)/Mech Soft Ground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Minced &amp; Moist(Level 5)/Mechanical Altered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Soft &amp; Bite Sized(Level 6)/Mech Soft Chopped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Soft &amp; Bite Sized(Level 6)/Mechanical Advanced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Easy to Chew(Level 7)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Regular(Level 7)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16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/>
          <p:nvPr>
            <p:ph type="title"/>
          </p:nvPr>
        </p:nvSpPr>
        <p:spPr>
          <a:xfrm>
            <a:off x="636182" y="375758"/>
            <a:ext cx="11155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b="1" lang="en-US" sz="3600"/>
              <a:t>Character Count and Limits</a:t>
            </a:r>
            <a:endParaRPr sz="3600"/>
          </a:p>
        </p:txBody>
      </p:sp>
      <p:graphicFrame>
        <p:nvGraphicFramePr>
          <p:cNvPr id="202" name="Google Shape;202;p22"/>
          <p:cNvGraphicFramePr/>
          <p:nvPr/>
        </p:nvGraphicFramePr>
        <p:xfrm>
          <a:off x="1289142" y="15455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{CCC8E072-BBD3-4662-AE29-71D6633D48D6}</a:tableStyleId>
              </a:tblPr>
              <a:tblGrid>
                <a:gridCol w="4744075"/>
                <a:gridCol w="4744075"/>
              </a:tblGrid>
              <a:tr h="3776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Term-Level (with parenthesis and space), character count range (14-27)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</a:tr>
              <a:tr h="35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Thin (Level 0)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5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Slightly Thick (Level 1)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5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Mildly Thick (Level 2)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5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Moderately Thick (Level 3)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5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Liquidized (Level 3)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5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Extremely Thick (Level 4)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5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Pureed (Level 4)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5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Minced &amp; Moist (Level 5)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5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Soft &amp; Bite Sized (Level 6)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5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Easy to Chew (Level 7)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5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Regular (Level 7)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17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type="title"/>
          </p:nvPr>
        </p:nvSpPr>
        <p:spPr>
          <a:xfrm>
            <a:off x="345688" y="375758"/>
            <a:ext cx="118463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SemiBold"/>
              <a:buNone/>
            </a:pPr>
            <a:r>
              <a:rPr b="1" lang="en-US" sz="4000"/>
              <a:t>Character Count and Limits for Dual Terminology </a:t>
            </a:r>
            <a:br>
              <a:rPr b="1" lang="en-US" sz="4000"/>
            </a:br>
            <a:r>
              <a:rPr b="1" lang="en-US" sz="3600"/>
              <a:t>(IDDSI and NDD during Transitional period)</a:t>
            </a:r>
            <a:endParaRPr sz="3600"/>
          </a:p>
        </p:txBody>
      </p:sp>
      <p:graphicFrame>
        <p:nvGraphicFramePr>
          <p:cNvPr id="208" name="Google Shape;208;p28"/>
          <p:cNvGraphicFramePr/>
          <p:nvPr/>
        </p:nvGraphicFramePr>
        <p:xfrm>
          <a:off x="630804" y="182909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{CCC8E072-BBD3-4662-AE29-71D6633D48D6}</a:tableStyleId>
              </a:tblPr>
              <a:tblGrid>
                <a:gridCol w="5083275"/>
                <a:gridCol w="5083275"/>
              </a:tblGrid>
              <a:tr h="3387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Term-Level (in parenthesis, and space) – NND, character count range (14-47)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</a:tr>
              <a:tr h="28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Thin (Level 0)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8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Slightly Thick (Level 1)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8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Mildly Thick (Level 2)/Nectar Thick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8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Moderately Thick (Level 3)/Honey Thick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8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Liquidized (Level 3)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8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Extremely Thick (Level 4)/Pudding Thick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8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Pureed (Level 4)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8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Minced &amp; Moist (Level 5)/Mech Soft Ground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8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Minced &amp; Moist (Level 5)/Mechanical Altered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8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Soft &amp; Bite Sized (Level 6)/Mechanical Soft Chopped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8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Soft &amp; Bite Sized (Level 6)/Mechanical Advanced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8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Easy to Chew (Level 7)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8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Regular (Level 7)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17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/>
          <p:nvPr>
            <p:ph type="title"/>
          </p:nvPr>
        </p:nvSpPr>
        <p:spPr>
          <a:xfrm>
            <a:off x="636182" y="375758"/>
            <a:ext cx="11155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b="1" lang="en-US" sz="3600"/>
              <a:t>Character Count and Limits</a:t>
            </a:r>
            <a:endParaRPr sz="3600"/>
          </a:p>
        </p:txBody>
      </p:sp>
      <p:graphicFrame>
        <p:nvGraphicFramePr>
          <p:cNvPr id="214" name="Google Shape;214;p29"/>
          <p:cNvGraphicFramePr/>
          <p:nvPr/>
        </p:nvGraphicFramePr>
        <p:xfrm>
          <a:off x="2032000" y="148658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{CCC8E072-BBD3-4662-AE29-71D6633D48D6}</a:tableStyleId>
              </a:tblPr>
              <a:tblGrid>
                <a:gridCol w="4283575"/>
                <a:gridCol w="4283575"/>
              </a:tblGrid>
              <a:tr h="3488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Term only, character count range (4-17)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</a:tr>
              <a:tr h="348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Thin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48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Slightly Thick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48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Mildly Thick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48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Moderately Thick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48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Liquidized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48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Extremely Thick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48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Pureed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48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Minced &amp; Moist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48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Soft &amp; Bite Sized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48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Easy to Chew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48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Regular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/>
          <p:nvPr>
            <p:ph type="title"/>
          </p:nvPr>
        </p:nvSpPr>
        <p:spPr>
          <a:xfrm>
            <a:off x="345688" y="375758"/>
            <a:ext cx="118463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SemiBold"/>
              <a:buNone/>
            </a:pPr>
            <a:r>
              <a:rPr b="1" lang="en-US" sz="4000"/>
              <a:t>Character Count and Limits for Dual Terminology </a:t>
            </a:r>
            <a:br>
              <a:rPr b="1" lang="en-US" sz="4400"/>
            </a:br>
            <a:r>
              <a:rPr b="1" lang="en-US" sz="3600"/>
              <a:t>(IDDSI and NDD during Transitional period)</a:t>
            </a:r>
            <a:endParaRPr sz="3600"/>
          </a:p>
        </p:txBody>
      </p:sp>
      <p:graphicFrame>
        <p:nvGraphicFramePr>
          <p:cNvPr id="220" name="Google Shape;220;p30"/>
          <p:cNvGraphicFramePr/>
          <p:nvPr/>
        </p:nvGraphicFramePr>
        <p:xfrm>
          <a:off x="2058999" y="158015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{CCC8E072-BBD3-4662-AE29-71D6633D48D6}</a:tableStyleId>
              </a:tblPr>
              <a:tblGrid>
                <a:gridCol w="4209850"/>
                <a:gridCol w="4209850"/>
              </a:tblGrid>
              <a:tr h="3500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Term – NND, character count range (4-37)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</a:tr>
              <a:tr h="291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Thin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1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Slightly Thick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1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Mildly Thick/Nectar Thick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1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Moderately Thick/Honey Thick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1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Liquidized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1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Extremely Thick/Pudding Thick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1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Pureed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1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Minced &amp; Moist/Mech Soft Ground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1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Minced &amp; Moist/Mechanical Altered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1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Soft &amp; Bite Sized/Mech Soft Chopped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1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Soft &amp; Bite Sized/Mechanical Advanced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1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Easy to Chew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1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Regular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b14018b2f_1_0"/>
          <p:cNvSpPr txBox="1"/>
          <p:nvPr>
            <p:ph type="ctrTitle"/>
          </p:nvPr>
        </p:nvSpPr>
        <p:spPr>
          <a:xfrm>
            <a:off x="135786" y="555525"/>
            <a:ext cx="61317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Purpose =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To make sure that all written &amp; verbal IDDSI Diet Framework labels and abbreviations, which are used in official USIRG resources,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are accurate and consistent.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>
            <p:ph type="title"/>
          </p:nvPr>
        </p:nvSpPr>
        <p:spPr>
          <a:xfrm>
            <a:off x="636182" y="375758"/>
            <a:ext cx="11155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b="1" lang="en-US" sz="3600"/>
              <a:t>Recommended Hierarchy of IDDSI Terminology</a:t>
            </a:r>
            <a:endParaRPr sz="3600"/>
          </a:p>
        </p:txBody>
      </p:sp>
      <p:sp>
        <p:nvSpPr>
          <p:cNvPr id="104" name="Google Shape;104;p2"/>
          <p:cNvSpPr txBox="1"/>
          <p:nvPr>
            <p:ph idx="1" type="body"/>
          </p:nvPr>
        </p:nvSpPr>
        <p:spPr>
          <a:xfrm>
            <a:off x="719250" y="2018151"/>
            <a:ext cx="10515600" cy="48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2949"/>
              <a:buNone/>
            </a:pPr>
            <a:r>
              <a:rPr b="1" lang="en-US"/>
              <a:t>Best practice is to use at least 2 identifiers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6774"/>
              <a:buNone/>
            </a:pPr>
            <a:r>
              <a:t/>
            </a:r>
            <a:endParaRPr b="1" sz="2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128"/>
              <a:buNone/>
            </a:pPr>
            <a:r>
              <a:rPr b="1" lang="en-US" sz="2000"/>
              <a:t>Preferred is to use the IDDSI Icon (including color) and descriptive name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128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544"/>
              <a:buNone/>
            </a:pPr>
            <a:r>
              <a:t/>
            </a:r>
            <a:endParaRPr sz="185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544"/>
              <a:buNone/>
            </a:pPr>
            <a:r>
              <a:rPr lang="en-US" sz="1850"/>
              <a:t>                                                                                   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544"/>
              <a:buNone/>
            </a:pPr>
            <a:r>
              <a:t/>
            </a:r>
            <a:endParaRPr sz="185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544"/>
              <a:buNone/>
            </a:pPr>
            <a:r>
              <a:t/>
            </a:r>
            <a:endParaRPr sz="185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544"/>
              <a:buNone/>
            </a:pPr>
            <a:r>
              <a:t/>
            </a:r>
            <a:endParaRPr sz="185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544"/>
              <a:buNone/>
            </a:pPr>
            <a:r>
              <a:t/>
            </a:r>
            <a:endParaRPr sz="185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6774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6774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6774"/>
              <a:buNone/>
            </a:pPr>
            <a:r>
              <a:rPr b="1" lang="en-US" sz="2400"/>
              <a:t>When the IDDSI icon is not possible, use descriptive name followed by level number:</a:t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6774"/>
              <a:buNone/>
            </a:pPr>
            <a:r>
              <a:t/>
            </a:r>
            <a:endParaRPr b="1" sz="24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7809"/>
              <a:buNone/>
            </a:pPr>
            <a:r>
              <a:rPr b="1" lang="en-US" sz="2645"/>
              <a:t>Mildly Thick, Level 2</a:t>
            </a:r>
            <a:endParaRPr b="1" sz="2645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7809"/>
              <a:buNone/>
            </a:pPr>
            <a:r>
              <a:rPr b="1" lang="en-US" sz="2645"/>
              <a:t>Mildly Thick, MT2</a:t>
            </a:r>
            <a:endParaRPr b="1" sz="2645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128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96774"/>
              <a:buNone/>
            </a:pPr>
            <a:r>
              <a:rPr b="1" lang="en-US" sz="2400"/>
              <a:t>When space does not allow 2 identifiers, </a:t>
            </a:r>
            <a:r>
              <a:rPr b="1" lang="en-US" sz="2400"/>
              <a:t>use descriptive name or IDDSI abbreviation</a:t>
            </a:r>
            <a:endParaRPr/>
          </a:p>
          <a:p>
            <a:pPr indent="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981"/>
              <a:buNone/>
            </a:pPr>
            <a:r>
              <a:rPr b="1" lang="en-US" sz="2300"/>
              <a:t>Mildly Thick</a:t>
            </a:r>
            <a:endParaRPr b="1" sz="2300"/>
          </a:p>
          <a:p>
            <a:pPr indent="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981"/>
              <a:buNone/>
            </a:pPr>
            <a:r>
              <a:rPr b="1" lang="en-US" sz="2300"/>
              <a:t>MT2</a:t>
            </a:r>
            <a:endParaRPr b="1" sz="2300"/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8864" y="2957907"/>
            <a:ext cx="4769949" cy="116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3066585" y="1338146"/>
            <a:ext cx="58209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(dependent on character limits)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>
            <p:ph type="title"/>
          </p:nvPr>
        </p:nvSpPr>
        <p:spPr>
          <a:xfrm>
            <a:off x="636182" y="375758"/>
            <a:ext cx="11155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b="1" lang="en-US" sz="3600"/>
              <a:t>Recommended Hierarchy of IDDSI Terminology with Dual Terminology</a:t>
            </a:r>
            <a:endParaRPr sz="3600"/>
          </a:p>
        </p:txBody>
      </p:sp>
      <p:sp>
        <p:nvSpPr>
          <p:cNvPr id="112" name="Google Shape;112;p3"/>
          <p:cNvSpPr txBox="1"/>
          <p:nvPr>
            <p:ph idx="1" type="body"/>
          </p:nvPr>
        </p:nvSpPr>
        <p:spPr>
          <a:xfrm>
            <a:off x="528275" y="2081775"/>
            <a:ext cx="10515600" cy="44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2949"/>
              <a:buNone/>
            </a:pPr>
            <a:r>
              <a:rPr b="1" lang="en-US"/>
              <a:t>Best practice is to use at least 2 identifiers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6774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128"/>
              <a:buNone/>
            </a:pPr>
            <a:r>
              <a:rPr b="1" lang="en-US" sz="2000"/>
              <a:t>Preferred is to use the IDDSI Icon (including color) and descriptive name followed by old terminology</a:t>
            </a:r>
            <a:endParaRPr b="1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96774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25544"/>
              <a:buNone/>
            </a:pPr>
            <a:r>
              <a:t/>
            </a:r>
            <a:endParaRPr sz="185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25544"/>
              <a:buNone/>
            </a:pPr>
            <a:r>
              <a:rPr lang="en-US" sz="1850"/>
              <a:t>                                                                                    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25544"/>
              <a:buNone/>
            </a:pPr>
            <a:r>
              <a:t/>
            </a:r>
            <a:endParaRPr sz="185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25544"/>
              <a:buNone/>
            </a:pPr>
            <a:r>
              <a:t/>
            </a:r>
            <a:endParaRPr sz="185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25544"/>
              <a:buNone/>
            </a:pPr>
            <a:r>
              <a:t/>
            </a:r>
            <a:endParaRPr sz="185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25544"/>
              <a:buNone/>
            </a:pPr>
            <a:r>
              <a:t/>
            </a:r>
            <a:endParaRPr sz="185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25544"/>
              <a:buNone/>
            </a:pPr>
            <a:r>
              <a:t/>
            </a:r>
            <a:endParaRPr sz="185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25544"/>
              <a:buNone/>
            </a:pPr>
            <a:r>
              <a:t/>
            </a:r>
            <a:endParaRPr sz="185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25544"/>
              <a:buNone/>
            </a:pPr>
            <a:r>
              <a:t/>
            </a:r>
            <a:endParaRPr sz="185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25544"/>
              <a:buNone/>
            </a:pPr>
            <a:r>
              <a:t/>
            </a:r>
            <a:endParaRPr sz="185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25544"/>
              <a:buNone/>
            </a:pPr>
            <a:r>
              <a:t/>
            </a:r>
            <a:endParaRPr sz="185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981"/>
              <a:buNone/>
            </a:pPr>
            <a:r>
              <a:rPr b="1" lang="en-US" sz="2300"/>
              <a:t>When the IDDSI icon is not possible, use descriptive name then level number followed by old terminology: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25544"/>
              <a:buNone/>
            </a:pPr>
            <a:r>
              <a:t/>
            </a:r>
            <a:endParaRPr sz="185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25544"/>
              <a:buNone/>
            </a:pPr>
            <a:r>
              <a:t/>
            </a:r>
            <a:endParaRPr sz="1850"/>
          </a:p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6201"/>
              <a:buNone/>
            </a:pPr>
            <a:r>
              <a:rPr b="1" lang="en-US"/>
              <a:t>Mildly Thick Level 2, Nectar Thick</a:t>
            </a:r>
            <a:endParaRPr b="1" sz="2600"/>
          </a:p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9330"/>
              <a:buNone/>
            </a:pPr>
            <a:r>
              <a:rPr b="1" lang="en-US" sz="2600"/>
              <a:t>Mildly Thick MT2, Nectar Thick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29031"/>
              <a:buNone/>
            </a:pPr>
            <a:r>
              <a:t/>
            </a:r>
            <a:endParaRPr sz="1800"/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10599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93994"/>
              <a:buNone/>
            </a:pPr>
            <a:r>
              <a:rPr b="1" lang="en-US" sz="2470"/>
              <a:t>When space does not allow 2 identifiers</a:t>
            </a:r>
            <a:r>
              <a:rPr b="1" lang="en-US" sz="2600"/>
              <a:t> </a:t>
            </a:r>
            <a:r>
              <a:rPr b="1" lang="en-US" sz="2012"/>
              <a:t>(use </a:t>
            </a:r>
            <a:r>
              <a:rPr b="1" lang="en-US" sz="2012"/>
              <a:t>descriptive name or IDDSI abbreviation)</a:t>
            </a:r>
            <a:endParaRPr sz="1883"/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9092"/>
              <a:buNone/>
            </a:pPr>
            <a:r>
              <a:rPr b="1" lang="en-US" sz="2129"/>
              <a:t>Mildly Thick, Nectar Thick</a:t>
            </a:r>
            <a:r>
              <a:rPr b="1" lang="en-US" sz="2929"/>
              <a:t>   </a:t>
            </a:r>
            <a:r>
              <a:rPr b="1" lang="en-US" sz="2283"/>
              <a:t>OR</a:t>
            </a:r>
            <a:r>
              <a:rPr b="1" lang="en-US" sz="2929"/>
              <a:t>  </a:t>
            </a:r>
            <a:r>
              <a:rPr b="1" lang="en-US" sz="2129"/>
              <a:t>MT2, Nectar</a:t>
            </a:r>
            <a:endParaRPr b="1" sz="2929"/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4956" y="3190698"/>
            <a:ext cx="4769949" cy="116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838200" y="1598562"/>
            <a:ext cx="105155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(dependent on character limit during transitional period of </a:t>
            </a: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up to</a:t>
            </a: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1 year)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7105419" y="3525977"/>
            <a:ext cx="3614152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i="0" lang="en-US" sz="3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Nectar Thick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>
            <p:ph type="title"/>
          </p:nvPr>
        </p:nvSpPr>
        <p:spPr>
          <a:xfrm>
            <a:off x="838199" y="365125"/>
            <a:ext cx="1092633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lang="en-US" sz="3600"/>
              <a:t>Acceptable Terminology for 2 Identifiers</a:t>
            </a:r>
            <a:endParaRPr/>
          </a:p>
        </p:txBody>
      </p:sp>
      <p:sp>
        <p:nvSpPr>
          <p:cNvPr id="121" name="Google Shape;121;p4"/>
          <p:cNvSpPr txBox="1"/>
          <p:nvPr>
            <p:ph idx="1" type="body"/>
          </p:nvPr>
        </p:nvSpPr>
        <p:spPr>
          <a:xfrm>
            <a:off x="1337375" y="2399609"/>
            <a:ext cx="4487435" cy="3203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Minced &amp; Moist, Level 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Minced &amp; Moist/Level 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Minced &amp; Moist Level 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Minced &amp; Moist MM5</a:t>
            </a:r>
            <a:endParaRPr/>
          </a:p>
        </p:txBody>
      </p:sp>
      <p:sp>
        <p:nvSpPr>
          <p:cNvPr id="122" name="Google Shape;122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(c)2021 IDDSI USTIRG</a:t>
            </a:r>
            <a:endParaRPr/>
          </a:p>
        </p:txBody>
      </p:sp>
      <p:sp>
        <p:nvSpPr>
          <p:cNvPr id="123" name="Google Shape;123;p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4"/>
          <p:cNvSpPr txBox="1"/>
          <p:nvPr>
            <p:ph idx="2" type="body"/>
          </p:nvPr>
        </p:nvSpPr>
        <p:spPr>
          <a:xfrm>
            <a:off x="6575011" y="2899374"/>
            <a:ext cx="4242900" cy="30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Minced  Moist, 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Minced 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5 Minced &amp; Moist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MM5 Minced &amp; Moist</a:t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2621466" y="1859079"/>
            <a:ext cx="168569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7539678" y="1805879"/>
            <a:ext cx="1884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heckmark with solid fill" id="127" name="Google Shape;1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5180" y="157961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ose with solid fill" id="128" name="Google Shape;12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12098" y="1690688"/>
            <a:ext cx="832624" cy="83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>
            <p:ph type="title"/>
          </p:nvPr>
        </p:nvSpPr>
        <p:spPr>
          <a:xfrm>
            <a:off x="838200" y="365125"/>
            <a:ext cx="1083712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lang="en-US" sz="3600"/>
              <a:t>Acceptable Terminology for 2 Identifiers with Dual Labeling</a:t>
            </a:r>
            <a:endParaRPr/>
          </a:p>
        </p:txBody>
      </p:sp>
      <p:sp>
        <p:nvSpPr>
          <p:cNvPr id="134" name="Google Shape;134;p5"/>
          <p:cNvSpPr txBox="1"/>
          <p:nvPr>
            <p:ph idx="1" type="body"/>
          </p:nvPr>
        </p:nvSpPr>
        <p:spPr>
          <a:xfrm>
            <a:off x="1201135" y="2004450"/>
            <a:ext cx="4487435" cy="4248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Minced &amp; Moist, Level 5, Mech Soft Ground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Minced &amp; Moist/Level 5, Mech Soft Ground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Minced &amp; Moist Level 5, Mech Soft Ground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Minced &amp; Moist MM5, Mech Soft Ground</a:t>
            </a:r>
            <a:endParaRPr sz="2400"/>
          </a:p>
        </p:txBody>
      </p:sp>
      <p:sp>
        <p:nvSpPr>
          <p:cNvPr id="135" name="Google Shape;1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(c)2021 IDDSI USTIRG</a:t>
            </a:r>
            <a:endParaRPr/>
          </a:p>
        </p:txBody>
      </p:sp>
      <p:sp>
        <p:nvSpPr>
          <p:cNvPr id="136" name="Google Shape;136;p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5"/>
          <p:cNvSpPr txBox="1"/>
          <p:nvPr>
            <p:ph idx="2" type="body"/>
          </p:nvPr>
        </p:nvSpPr>
        <p:spPr>
          <a:xfrm>
            <a:off x="6083311" y="1963167"/>
            <a:ext cx="4994818" cy="4256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Minced &amp; Moist, 5 Mech Soft Ground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Mech Soft Ground/Minced &amp; Moist, 5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Mech Soft Ground, Minced, 5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Mech Soft Ground. 5 Minced &amp; Moist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Mech Soft Ground, MM5 Minced &amp; Moist</a:t>
            </a:r>
            <a:endParaRPr sz="2400"/>
          </a:p>
        </p:txBody>
      </p:sp>
      <p:sp>
        <p:nvSpPr>
          <p:cNvPr id="138" name="Google Shape;138;p5"/>
          <p:cNvSpPr txBox="1"/>
          <p:nvPr/>
        </p:nvSpPr>
        <p:spPr>
          <a:xfrm>
            <a:off x="1895152" y="1720747"/>
            <a:ext cx="168569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7333292" y="1716855"/>
            <a:ext cx="188455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heckmark with solid fill" id="140" name="Google Shape;1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0808" y="150237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ose with solid fill" id="141" name="Google Shape;14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65892" y="1546677"/>
            <a:ext cx="832624" cy="83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de8f132569_1_0"/>
          <p:cNvSpPr txBox="1"/>
          <p:nvPr>
            <p:ph type="title"/>
          </p:nvPr>
        </p:nvSpPr>
        <p:spPr>
          <a:xfrm>
            <a:off x="838200" y="365125"/>
            <a:ext cx="10837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lang="en-US" sz="3600"/>
              <a:t>Do not lead with the old terminology</a:t>
            </a:r>
            <a:endParaRPr/>
          </a:p>
        </p:txBody>
      </p:sp>
      <p:sp>
        <p:nvSpPr>
          <p:cNvPr id="147" name="Google Shape;147;gde8f132569_1_0"/>
          <p:cNvSpPr txBox="1"/>
          <p:nvPr>
            <p:ph idx="1" type="body"/>
          </p:nvPr>
        </p:nvSpPr>
        <p:spPr>
          <a:xfrm>
            <a:off x="1650967" y="1691423"/>
            <a:ext cx="4320287" cy="4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Minced &amp; Moist, Level 5, Mech Soft Ground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Minced &amp; Moist/Level 5, Mech Soft Ground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Minded &amp; Moist Level 5, Mech Soft Ground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Minced &amp; Moist MM5, Mech Soft Ground</a:t>
            </a:r>
            <a:endParaRPr sz="2400"/>
          </a:p>
        </p:txBody>
      </p:sp>
      <p:sp>
        <p:nvSpPr>
          <p:cNvPr id="148" name="Google Shape;148;gde8f132569_1_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(c)2021 IDDSI USTIRG</a:t>
            </a:r>
            <a:endParaRPr/>
          </a:p>
        </p:txBody>
      </p:sp>
      <p:sp>
        <p:nvSpPr>
          <p:cNvPr id="149" name="Google Shape;149;gde8f132569_1_0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" name="Google Shape;150;gde8f132569_1_0"/>
          <p:cNvSpPr txBox="1"/>
          <p:nvPr>
            <p:ph idx="2" type="body"/>
          </p:nvPr>
        </p:nvSpPr>
        <p:spPr>
          <a:xfrm>
            <a:off x="6499063" y="1683073"/>
            <a:ext cx="4440900" cy="42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Mech Soft Ground, Minced &amp; Moist, Level 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Mech Soft Ground Minded &amp; Moist Level 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Mech Soft Ground, Minced &amp; Moist MM5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Mech Soft Ground Minced &amp; Moist, 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Mech Soft Ground, Minced, 5</a:t>
            </a:r>
            <a:endParaRPr/>
          </a:p>
        </p:txBody>
      </p:sp>
      <p:sp>
        <p:nvSpPr>
          <p:cNvPr id="151" name="Google Shape;151;gde8f132569_1_0"/>
          <p:cNvSpPr txBox="1"/>
          <p:nvPr/>
        </p:nvSpPr>
        <p:spPr>
          <a:xfrm>
            <a:off x="2610982" y="1574435"/>
            <a:ext cx="1685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de8f132569_1_0"/>
          <p:cNvSpPr txBox="1"/>
          <p:nvPr/>
        </p:nvSpPr>
        <p:spPr>
          <a:xfrm>
            <a:off x="7777219" y="1579091"/>
            <a:ext cx="1884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heckmark with solid fill" id="153" name="Google Shape;153;gde8f132569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4316" y="131498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ose with solid fill" id="154" name="Google Shape;154;gde8f132569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19519" y="1387537"/>
            <a:ext cx="832624" cy="83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/>
          <p:nvPr>
            <p:ph type="title"/>
          </p:nvPr>
        </p:nvSpPr>
        <p:spPr>
          <a:xfrm>
            <a:off x="636182" y="375758"/>
            <a:ext cx="11155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b="1" lang="en-US" sz="3600"/>
              <a:t>Character Count and Limits</a:t>
            </a:r>
            <a:endParaRPr sz="3600"/>
          </a:p>
        </p:txBody>
      </p:sp>
      <p:sp>
        <p:nvSpPr>
          <p:cNvPr id="160" name="Google Shape;160;p16"/>
          <p:cNvSpPr txBox="1"/>
          <p:nvPr>
            <p:ph idx="1" type="body"/>
          </p:nvPr>
        </p:nvSpPr>
        <p:spPr>
          <a:xfrm>
            <a:off x="1594623" y="1696505"/>
            <a:ext cx="9400478" cy="4780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7297"/>
              <a:buNone/>
            </a:pPr>
            <a:r>
              <a:rPr lang="en-US" sz="2000"/>
              <a:t> </a:t>
            </a:r>
            <a:r>
              <a:rPr b="1" lang="en-US"/>
              <a:t>Approved IDDSI abbreviation label</a:t>
            </a:r>
            <a:r>
              <a:rPr lang="en-US"/>
              <a:t>, character count (3)</a:t>
            </a:r>
            <a:endParaRPr/>
          </a:p>
          <a:p>
            <a:pPr indent="-342897" lvl="3" marL="1706879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624"/>
              <a:buChar char="•"/>
            </a:pPr>
            <a:r>
              <a:rPr lang="en-US" sz="2200"/>
              <a:t>TN0						</a:t>
            </a:r>
            <a:endParaRPr sz="2200"/>
          </a:p>
          <a:p>
            <a:pPr indent="-342897" lvl="3" marL="1706879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624"/>
              <a:buChar char="•"/>
            </a:pPr>
            <a:r>
              <a:rPr lang="en-US" sz="2200"/>
              <a:t>ST1	</a:t>
            </a:r>
            <a:endParaRPr sz="2200"/>
          </a:p>
          <a:p>
            <a:pPr indent="-342897" lvl="3" marL="1706879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624"/>
              <a:buChar char="•"/>
            </a:pPr>
            <a:r>
              <a:rPr lang="en-US" sz="2200"/>
              <a:t>MT2	</a:t>
            </a:r>
            <a:endParaRPr sz="2200"/>
          </a:p>
          <a:p>
            <a:pPr indent="-342897" lvl="3" marL="1706879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624"/>
              <a:buChar char="•"/>
            </a:pPr>
            <a:r>
              <a:rPr lang="en-US" sz="2200"/>
              <a:t>MO3		</a:t>
            </a:r>
            <a:endParaRPr sz="2200"/>
          </a:p>
          <a:p>
            <a:pPr indent="-342897" lvl="3" marL="1706879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624"/>
              <a:buChar char="•"/>
            </a:pPr>
            <a:r>
              <a:rPr lang="en-US" sz="2200"/>
              <a:t>LQ3	</a:t>
            </a:r>
            <a:endParaRPr sz="2200"/>
          </a:p>
          <a:p>
            <a:pPr indent="-342897" lvl="3" marL="1706879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624"/>
              <a:buChar char="•"/>
            </a:pPr>
            <a:r>
              <a:rPr lang="en-US" sz="2200"/>
              <a:t>EX4	</a:t>
            </a:r>
            <a:endParaRPr sz="2200"/>
          </a:p>
          <a:p>
            <a:pPr indent="-342897" lvl="3" marL="1706879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624"/>
              <a:buChar char="•"/>
            </a:pPr>
            <a:r>
              <a:rPr lang="en-US" sz="2200"/>
              <a:t>PU4	</a:t>
            </a:r>
            <a:endParaRPr sz="2200"/>
          </a:p>
          <a:p>
            <a:pPr indent="-342897" lvl="3" marL="1706879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624"/>
              <a:buChar char="•"/>
            </a:pPr>
            <a:r>
              <a:rPr lang="en-US" sz="2200"/>
              <a:t>MM5				</a:t>
            </a:r>
            <a:endParaRPr sz="2200"/>
          </a:p>
          <a:p>
            <a:pPr indent="-342897" lvl="3" marL="1706879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624"/>
              <a:buChar char="•"/>
            </a:pPr>
            <a:r>
              <a:rPr lang="en-US" sz="2200"/>
              <a:t>SB6</a:t>
            </a:r>
            <a:endParaRPr sz="2200"/>
          </a:p>
          <a:p>
            <a:pPr indent="-342897" lvl="3" marL="1706879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624"/>
              <a:buChar char="•"/>
            </a:pPr>
            <a:r>
              <a:rPr lang="en-US" sz="2200"/>
              <a:t>EC7			</a:t>
            </a:r>
            <a:endParaRPr sz="2200"/>
          </a:p>
          <a:p>
            <a:pPr indent="-342897" lvl="3" marL="1706879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624"/>
              <a:buChar char="•"/>
            </a:pPr>
            <a:r>
              <a:rPr lang="en-US" sz="2200"/>
              <a:t>RG7</a:t>
            </a:r>
            <a:r>
              <a:rPr lang="en-US"/>
              <a:t>			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"/>
          <p:cNvSpPr txBox="1"/>
          <p:nvPr>
            <p:ph type="title"/>
          </p:nvPr>
        </p:nvSpPr>
        <p:spPr>
          <a:xfrm>
            <a:off x="636182" y="375758"/>
            <a:ext cx="11155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b="1" lang="en-US" sz="3600"/>
              <a:t>Character Count and Limits</a:t>
            </a:r>
            <a:endParaRPr sz="3600"/>
          </a:p>
        </p:txBody>
      </p:sp>
      <p:graphicFrame>
        <p:nvGraphicFramePr>
          <p:cNvPr id="166" name="Google Shape;166;p1"/>
          <p:cNvGraphicFramePr/>
          <p:nvPr/>
        </p:nvGraphicFramePr>
        <p:xfrm>
          <a:off x="2228645" y="146624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{CCC8E072-BBD3-4662-AE29-71D6633D48D6}</a:tableStyleId>
              </a:tblPr>
              <a:tblGrid>
                <a:gridCol w="4064000"/>
                <a:gridCol w="4064000"/>
              </a:tblGrid>
              <a:tr h="366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Term-Level, character count range (12-25)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</a:tr>
              <a:tr h="36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Thin Level 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Slightly Thick Level 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Mildly Thick Level 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Moderately Thick Level 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Liquidized Level 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Extremely Thick Level 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Pureed Level 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Minced &amp; Moist Level 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Soft &amp; Bite Sized Level 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Easy to Chew Level 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Regular Level 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15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IDDSI USTIRG">
      <a:dk1>
        <a:srgbClr val="000000"/>
      </a:dk1>
      <a:lt1>
        <a:srgbClr val="FFFFFF"/>
      </a:lt1>
      <a:dk2>
        <a:srgbClr val="44546A"/>
      </a:dk2>
      <a:lt2>
        <a:srgbClr val="E5E9EC"/>
      </a:lt2>
      <a:accent1>
        <a:srgbClr val="9B2D2D"/>
      </a:accent1>
      <a:accent2>
        <a:srgbClr val="40476D"/>
      </a:accent2>
      <a:accent3>
        <a:srgbClr val="E5E9EC"/>
      </a:accent3>
      <a:accent4>
        <a:srgbClr val="FF9F1C"/>
      </a:accent4>
      <a:accent5>
        <a:srgbClr val="30321C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IDDSI USTIRG">
      <a:dk1>
        <a:srgbClr val="000000"/>
      </a:dk1>
      <a:lt1>
        <a:srgbClr val="FFFFFF"/>
      </a:lt1>
      <a:dk2>
        <a:srgbClr val="44546A"/>
      </a:dk2>
      <a:lt2>
        <a:srgbClr val="E5E9EC"/>
      </a:lt2>
      <a:accent1>
        <a:srgbClr val="9B2D2D"/>
      </a:accent1>
      <a:accent2>
        <a:srgbClr val="40476D"/>
      </a:accent2>
      <a:accent3>
        <a:srgbClr val="E5E9EC"/>
      </a:accent3>
      <a:accent4>
        <a:srgbClr val="FF9F1C"/>
      </a:accent4>
      <a:accent5>
        <a:srgbClr val="30321C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2021-02-28T21:58:46Z</dcterms:created>
  <dc:creator>Naiman, Melissa Ilene</dc:creator>
</cp:coreProperties>
</file>